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79" r:id="rId5"/>
  </p:sldMasterIdLst>
  <p:sldIdLst>
    <p:sldId id="388" r:id="rId6"/>
    <p:sldId id="386" r:id="rId7"/>
    <p:sldId id="384" r:id="rId8"/>
    <p:sldId id="387" r:id="rId9"/>
    <p:sldId id="390" r:id="rId10"/>
    <p:sldId id="391" r:id="rId11"/>
    <p:sldId id="389" r:id="rId12"/>
    <p:sldId id="392" r:id="rId13"/>
    <p:sldId id="394" r:id="rId14"/>
    <p:sldId id="395" r:id="rId15"/>
    <p:sldId id="39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 Dutilh" initials="A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572"/>
    <a:srgbClr val="F08200"/>
    <a:srgbClr val="00BEF0"/>
    <a:srgbClr val="6E1E82"/>
    <a:srgbClr val="171948"/>
    <a:srgbClr val="FF378D"/>
    <a:srgbClr val="B4004D"/>
    <a:srgbClr val="E60064"/>
    <a:srgbClr val="101232"/>
    <a:srgbClr val="067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D0F17-E3AE-4E47-9AAC-EEFAB160CD8D}" v="5" dt="2020-11-30T11:13:02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DD3D0F17-E3AE-4E47-9AAC-EEFAB160CD8D}"/>
    <pc:docChg chg="addSld delSld modSld">
      <pc:chgData name="Thomas Noordeloos" userId="7c446670-7459-44eb-8c93-60d80c060528" providerId="ADAL" clId="{DD3D0F17-E3AE-4E47-9AAC-EEFAB160CD8D}" dt="2020-11-30T11:13:05.840" v="95" actId="108"/>
      <pc:docMkLst>
        <pc:docMk/>
      </pc:docMkLst>
      <pc:sldChg chg="modSp add del mod">
        <pc:chgData name="Thomas Noordeloos" userId="7c446670-7459-44eb-8c93-60d80c060528" providerId="ADAL" clId="{DD3D0F17-E3AE-4E47-9AAC-EEFAB160CD8D}" dt="2020-11-30T11:13:05.840" v="95" actId="108"/>
        <pc:sldMkLst>
          <pc:docMk/>
          <pc:sldMk cId="1085031106" sldId="388"/>
        </pc:sldMkLst>
        <pc:spChg chg="mod">
          <ac:chgData name="Thomas Noordeloos" userId="7c446670-7459-44eb-8c93-60d80c060528" providerId="ADAL" clId="{DD3D0F17-E3AE-4E47-9AAC-EEFAB160CD8D}" dt="2020-11-30T11:12:42.792" v="91" actId="14100"/>
          <ac:spMkLst>
            <pc:docMk/>
            <pc:sldMk cId="1085031106" sldId="388"/>
            <ac:spMk id="10" creationId="{B5E90D55-298E-4509-878D-C4E228CD5F8E}"/>
          </ac:spMkLst>
        </pc:spChg>
        <pc:graphicFrameChg chg="mod modGraphic">
          <ac:chgData name="Thomas Noordeloos" userId="7c446670-7459-44eb-8c93-60d80c060528" providerId="ADAL" clId="{DD3D0F17-E3AE-4E47-9AAC-EEFAB160CD8D}" dt="2020-11-30T11:13:05.840" v="95" actId="108"/>
          <ac:graphicFrameMkLst>
            <pc:docMk/>
            <pc:sldMk cId="1085031106" sldId="388"/>
            <ac:graphicFrameMk id="13" creationId="{BBD81BF5-9E86-4852-B783-21B8761DB99C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30-11-2020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9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81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937688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08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171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273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1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841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985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504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05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30-11-2020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 lIns="0" anchor="ctr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0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3256"/>
          <a:stretch/>
        </p:blipFill>
        <p:spPr>
          <a:xfrm>
            <a:off x="-157" y="0"/>
            <a:ext cx="1219215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hoek 11"/>
          <p:cNvSpPr/>
          <p:nvPr userDrawn="1"/>
        </p:nvSpPr>
        <p:spPr>
          <a:xfrm>
            <a:off x="5144313" y="595461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Eigenbaas.nl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8" y="293372"/>
            <a:ext cx="2967015" cy="1046367"/>
          </a:xfrm>
          <a:prstGeom prst="rect">
            <a:avLst/>
          </a:prstGeom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1619698" y="1279883"/>
            <a:ext cx="3844833" cy="3844833"/>
          </a:xfrm>
          <a:prstGeom prst="ellipse">
            <a:avLst/>
          </a:prstGeom>
          <a:solidFill>
            <a:srgbClr val="F08200"/>
          </a:solidFill>
        </p:spPr>
        <p:txBody>
          <a:bodyPr anchor="ctr"/>
          <a:lstStyle>
            <a:lvl1pPr marL="0" indent="0" algn="ctr">
              <a:buNone/>
              <a:defRPr lang="nl-NL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58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>
        <p:tmplLst>
          <p:tmpl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40384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30-11-2020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idx="15"/>
          </p:nvPr>
        </p:nvSpPr>
        <p:spPr>
          <a:xfrm>
            <a:off x="539700" y="4067175"/>
            <a:ext cx="2159999" cy="2160000"/>
          </a:xfrm>
          <a:prstGeom prst="ellipse">
            <a:avLst/>
          </a:prstGeom>
          <a:solidFill>
            <a:schemeClr val="tx1"/>
          </a:solidFill>
        </p:spPr>
      </p:sp>
      <p:sp>
        <p:nvSpPr>
          <p:cNvPr id="10" name="Tijdelijke aanduiding voor afbeelding 3"/>
          <p:cNvSpPr>
            <a:spLocks noGrp="1"/>
          </p:cNvSpPr>
          <p:nvPr>
            <p:ph type="pic" idx="14"/>
          </p:nvPr>
        </p:nvSpPr>
        <p:spPr>
          <a:xfrm>
            <a:off x="1619699" y="1279884"/>
            <a:ext cx="3844832" cy="3844832"/>
          </a:xfrm>
          <a:prstGeom prst="ellipse">
            <a:avLst/>
          </a:prstGeom>
          <a:solidFill>
            <a:srgbClr val="6E1E82"/>
          </a:solidFill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88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l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535558"/>
            <a:ext cx="10515600" cy="2852737"/>
          </a:xfrm>
        </p:spPr>
        <p:txBody>
          <a:bodyPr anchor="b">
            <a:noAutofit/>
          </a:bodyPr>
          <a:lstStyle>
            <a:lvl1pPr algn="ctr">
              <a:defRPr sz="1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30-11-2020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061884"/>
            <a:ext cx="6172200" cy="423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30-11-2020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26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er_afbeeldingen_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791574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30-11-2020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7899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0467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6046786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488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30-11-2020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57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598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gif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81299" y="745135"/>
            <a:ext cx="85502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81298" y="2205635"/>
            <a:ext cx="8550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5F51-14B1-4108-A521-FE0EDA249607}" type="datetimeFigureOut">
              <a:rPr lang="nl-NL" smtClean="0"/>
              <a:pPr/>
              <a:t>30-11-2020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2" y="5381163"/>
            <a:ext cx="1058462" cy="10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63" r:id="rId3"/>
    <p:sldLayoutId id="2147483652" r:id="rId4"/>
    <p:sldLayoutId id="2147483661" r:id="rId5"/>
    <p:sldLayoutId id="2147483656" r:id="rId6"/>
    <p:sldLayoutId id="2147483664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E1E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1E8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1E8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E1E8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vk.nl/advies-en-informatie/bedrijf-starten/bedrijf-starten-wat-moet-je-regelen/een-bedrijfsnaam-kieze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ebly.com/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genbaas.flowsparks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EpLB4XGJa8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dernemersplein.nl/artikel/overzicht-rechtsvorme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aficalc.nl/rechtsvorm-kiezen-en-nadelen-op-rijtj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Qredits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Missie en visie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Nieuwe economie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rgbClr val="7030A0"/>
                </a:solidFill>
              </a:rPr>
              <a:t> Qredits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Business Model Canvas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55396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Ondernemersklimaat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Soorten bedrijven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Rechtsvormen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Btw (belasting toegevoegde waarde)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055448"/>
              </p:ext>
            </p:extLst>
          </p:nvPr>
        </p:nvGraphicFramePr>
        <p:xfrm>
          <a:off x="2177582" y="5714290"/>
          <a:ext cx="7877614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04251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60">
                  <a:extLst>
                    <a:ext uri="{9D8B030D-6E8A-4147-A177-3AD203B41FA5}">
                      <a16:colId xmlns:a16="http://schemas.microsoft.com/office/drawing/2014/main" val="1983007481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692531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679618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07548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Ondernemersverslag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3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3.3 BTW en belastingdienst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3248651"/>
            <a:ext cx="3934883" cy="313098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041" y="3248651"/>
            <a:ext cx="3998349" cy="3130982"/>
          </a:xfrm>
          <a:prstGeom prst="rect">
            <a:avLst/>
          </a:prstGeom>
        </p:spPr>
      </p:pic>
      <p:pic>
        <p:nvPicPr>
          <p:cNvPr id="2050" name="Picture 2" descr="Afbeeldingsresultaat voor belastingdienst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4"/>
          <a:stretch/>
        </p:blipFill>
        <p:spPr bwMode="auto">
          <a:xfrm>
            <a:off x="2552700" y="2035092"/>
            <a:ext cx="3492500" cy="11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5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35867" y="-49165"/>
            <a:ext cx="9215103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3.5 Regels voor je bedrijfsnaam en        domeinnaam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9" name="Titel 1"/>
          <p:cNvSpPr txBox="1">
            <a:spLocks/>
          </p:cNvSpPr>
          <p:nvPr/>
        </p:nvSpPr>
        <p:spPr>
          <a:xfrm>
            <a:off x="2981126" y="2191738"/>
            <a:ext cx="9066941" cy="3599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i="1" dirty="0">
                <a:solidFill>
                  <a:schemeClr val="bg1"/>
                </a:solidFill>
              </a:rPr>
              <a:t>OPDRACHT – KIES JE BEDRIJFSNAAM</a:t>
            </a: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</a:rPr>
              <a:t>Ga na onderstaande link van de Kamer van Koophandel</a:t>
            </a:r>
          </a:p>
          <a:p>
            <a:pPr algn="l"/>
            <a:r>
              <a:rPr lang="nl-NL" sz="1000" dirty="0">
                <a:hlinkClick r:id="rId3"/>
              </a:rPr>
              <a:t>https://www.kvk.nl/advies-en-informatie/bedrijf-starten/bedrijf-starten-wat-moet-je-regelen/een-bedrijfsnaam-kiezen/</a:t>
            </a:r>
            <a:endParaRPr lang="nl-NL" sz="300" dirty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nl-NL" sz="1600" dirty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rabicPeriod" startAt="2"/>
            </a:pPr>
            <a:r>
              <a:rPr lang="nl-NL" sz="1600" dirty="0">
                <a:solidFill>
                  <a:schemeClr val="bg1"/>
                </a:solidFill>
              </a:rPr>
              <a:t>Doorloop de stappen bij het bedenken van een passende bedrijfsnaam voor jullie bedrijf</a:t>
            </a:r>
          </a:p>
          <a:p>
            <a:pPr marL="342900" indent="-342900" algn="l">
              <a:buFont typeface="+mj-lt"/>
              <a:buAutoNum type="arabicPeriod" startAt="2"/>
            </a:pPr>
            <a:endParaRPr lang="nl-NL" sz="1600" dirty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rabicPeriod" startAt="2"/>
            </a:pPr>
            <a:r>
              <a:rPr lang="nl-NL" sz="1600" dirty="0">
                <a:solidFill>
                  <a:schemeClr val="bg1"/>
                </a:solidFill>
              </a:rPr>
              <a:t>Maak een passende website voor jullie bedrijf (bijv. via </a:t>
            </a:r>
            <a:r>
              <a:rPr lang="nl-NL" sz="1600" dirty="0">
                <a:hlinkClick r:id="rId4"/>
              </a:rPr>
              <a:t>www.weebly.com/nl</a:t>
            </a:r>
            <a:r>
              <a:rPr lang="nl-NL" sz="1600" dirty="0"/>
              <a:t> </a:t>
            </a:r>
            <a:r>
              <a:rPr lang="nl-NL" sz="1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996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8700" y="102534"/>
            <a:ext cx="10515600" cy="285273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!! Inloggen !!</a:t>
            </a:r>
            <a:endParaRPr lang="nl-NL" i="1" dirty="0">
              <a:solidFill>
                <a:schemeClr val="bg1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1147982" y="2207912"/>
            <a:ext cx="10037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Inloggen op de e-</a:t>
            </a:r>
            <a:r>
              <a:rPr lang="nl-NL" sz="2800" dirty="0" err="1"/>
              <a:t>learning</a:t>
            </a:r>
            <a:r>
              <a:rPr lang="nl-NL" sz="2800" dirty="0"/>
              <a:t> via: </a:t>
            </a:r>
          </a:p>
          <a:p>
            <a:pPr algn="ctr"/>
            <a:r>
              <a:rPr lang="nl-NL" sz="2400" u="sng" dirty="0">
                <a:hlinkClick r:id="rId3"/>
              </a:rPr>
              <a:t>https://eigenbaas.flowsparks.com/</a:t>
            </a:r>
            <a:r>
              <a:rPr lang="nl-NL" sz="2400" dirty="0"/>
              <a:t> </a:t>
            </a:r>
            <a:endParaRPr lang="nl-NL" sz="3200" dirty="0"/>
          </a:p>
          <a:p>
            <a:pPr algn="ctr"/>
            <a:endParaRPr lang="nl-N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nl-NL" sz="28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619" y="3352800"/>
            <a:ext cx="4013762" cy="33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6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5371" y="-49165"/>
            <a:ext cx="10515600" cy="2852737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H3. De onderneming en de omgeving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645" y="1871501"/>
            <a:ext cx="6937221" cy="422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0217" y="-49165"/>
            <a:ext cx="9180754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3.1 Ondernemersklimaat in Nederland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96052"/>
              </p:ext>
            </p:extLst>
          </p:nvPr>
        </p:nvGraphicFramePr>
        <p:xfrm>
          <a:off x="1287148" y="2576549"/>
          <a:ext cx="10246564" cy="2657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641">
                  <a:extLst>
                    <a:ext uri="{9D8B030D-6E8A-4147-A177-3AD203B41FA5}">
                      <a16:colId xmlns:a16="http://schemas.microsoft.com/office/drawing/2014/main" val="2485969200"/>
                    </a:ext>
                  </a:extLst>
                </a:gridCol>
                <a:gridCol w="2561641">
                  <a:extLst>
                    <a:ext uri="{9D8B030D-6E8A-4147-A177-3AD203B41FA5}">
                      <a16:colId xmlns:a16="http://schemas.microsoft.com/office/drawing/2014/main" val="254898108"/>
                    </a:ext>
                  </a:extLst>
                </a:gridCol>
                <a:gridCol w="2561641">
                  <a:extLst>
                    <a:ext uri="{9D8B030D-6E8A-4147-A177-3AD203B41FA5}">
                      <a16:colId xmlns:a16="http://schemas.microsoft.com/office/drawing/2014/main" val="4271422126"/>
                    </a:ext>
                  </a:extLst>
                </a:gridCol>
                <a:gridCol w="2561641">
                  <a:extLst>
                    <a:ext uri="{9D8B030D-6E8A-4147-A177-3AD203B41FA5}">
                      <a16:colId xmlns:a16="http://schemas.microsoft.com/office/drawing/2014/main" val="750486394"/>
                    </a:ext>
                  </a:extLst>
                </a:gridCol>
              </a:tblGrid>
              <a:tr h="398398">
                <a:tc>
                  <a:txBody>
                    <a:bodyPr/>
                    <a:lstStyle/>
                    <a:p>
                      <a:r>
                        <a:rPr lang="nl-NL" dirty="0"/>
                        <a:t>Microbedrijf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Kleinbedrijf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Middelgroot Bedrijf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Grootbedrijf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18061"/>
                  </a:ext>
                </a:extLst>
              </a:tr>
              <a:tr h="1277056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ysClr val="windowText" lastClr="000000"/>
                          </a:solidFill>
                        </a:rPr>
                        <a:t>&lt; 10 medewerkers</a:t>
                      </a:r>
                    </a:p>
                    <a:p>
                      <a:r>
                        <a:rPr lang="nl-NL" dirty="0">
                          <a:solidFill>
                            <a:sysClr val="windowText" lastClr="000000"/>
                          </a:solidFill>
                        </a:rPr>
                        <a:t>&lt;</a:t>
                      </a:r>
                      <a:r>
                        <a:rPr lang="nl-NL" baseline="0" dirty="0">
                          <a:solidFill>
                            <a:sysClr val="windowText" lastClr="000000"/>
                          </a:solidFill>
                        </a:rPr>
                        <a:t> 2 miljoen omzet (per jaar)</a:t>
                      </a:r>
                      <a:endParaRPr lang="nl-NL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nl-N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ysClr val="windowText" lastClr="000000"/>
                          </a:solidFill>
                        </a:rPr>
                        <a:t>&lt; 50 medewerkers</a:t>
                      </a:r>
                    </a:p>
                    <a:p>
                      <a:r>
                        <a:rPr lang="nl-NL" dirty="0">
                          <a:solidFill>
                            <a:sysClr val="windowText" lastClr="000000"/>
                          </a:solidFill>
                        </a:rPr>
                        <a:t>&lt;</a:t>
                      </a:r>
                      <a:r>
                        <a:rPr lang="nl-NL" baseline="0" dirty="0">
                          <a:solidFill>
                            <a:sysClr val="windowText" lastClr="000000"/>
                          </a:solidFill>
                        </a:rPr>
                        <a:t> 10 miljoen omzet (per jaar</a:t>
                      </a:r>
                      <a:endParaRPr lang="nl-N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ysClr val="windowText" lastClr="000000"/>
                          </a:solidFill>
                        </a:rPr>
                        <a:t>&lt; 250 medewerkers</a:t>
                      </a:r>
                    </a:p>
                    <a:p>
                      <a:r>
                        <a:rPr lang="nl-NL" dirty="0">
                          <a:solidFill>
                            <a:sysClr val="windowText" lastClr="000000"/>
                          </a:solidFill>
                        </a:rPr>
                        <a:t>&lt; 50 miljoen omzet (per jaar)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dirty="0">
                          <a:solidFill>
                            <a:sysClr val="windowText" lastClr="000000"/>
                          </a:solidFill>
                        </a:rPr>
                        <a:t>&gt;</a:t>
                      </a:r>
                      <a:r>
                        <a:rPr lang="nl-NL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ysClr val="windowText" lastClr="000000"/>
                          </a:solidFill>
                        </a:rPr>
                        <a:t>250 medewerkers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dirty="0">
                          <a:solidFill>
                            <a:sysClr val="windowText" lastClr="000000"/>
                          </a:solidFill>
                        </a:rPr>
                        <a:t>&gt; 50 miljoen omzet (per jaar)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367"/>
                  </a:ext>
                </a:extLst>
              </a:tr>
              <a:tr h="982351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ysClr val="windowText" lastClr="000000"/>
                          </a:solidFill>
                        </a:rPr>
                        <a:t>JIMM 2019</a:t>
                      </a:r>
                    </a:p>
                    <a:p>
                      <a:r>
                        <a:rPr lang="nl-NL" dirty="0">
                          <a:solidFill>
                            <a:sysClr val="windowText" lastClr="000000"/>
                          </a:solidFill>
                        </a:rPr>
                        <a:t>Omzet: ?</a:t>
                      </a:r>
                    </a:p>
                    <a:p>
                      <a:r>
                        <a:rPr lang="nl-NL" dirty="0">
                          <a:solidFill>
                            <a:sysClr val="windowText" lastClr="000000"/>
                          </a:solidFill>
                        </a:rPr>
                        <a:t>Medewerkers: 4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>
                          <a:solidFill>
                            <a:sysClr val="windowText" lastClr="000000"/>
                          </a:solidFill>
                        </a:rPr>
                        <a:t>Midden-</a:t>
                      </a:r>
                      <a:r>
                        <a:rPr lang="nl-NL" baseline="0" dirty="0">
                          <a:solidFill>
                            <a:sysClr val="windowText" lastClr="000000"/>
                          </a:solidFill>
                        </a:rPr>
                        <a:t> en kleinbedrijf (MKB) 99% van alle NL bedrijven</a:t>
                      </a:r>
                      <a:endParaRPr lang="nl-N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ysClr val="windowText" lastClr="000000"/>
                          </a:solidFill>
                        </a:rPr>
                        <a:t>Ahold 2018:</a:t>
                      </a:r>
                      <a:r>
                        <a:rPr lang="nl-NL" baseline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  <a:p>
                      <a:r>
                        <a:rPr lang="nl-NL" baseline="0" dirty="0">
                          <a:solidFill>
                            <a:sysClr val="windowText" lastClr="000000"/>
                          </a:solidFill>
                        </a:rPr>
                        <a:t>Omzet: € 63 mln.</a:t>
                      </a:r>
                    </a:p>
                    <a:p>
                      <a:r>
                        <a:rPr lang="nl-NL" baseline="0" dirty="0">
                          <a:solidFill>
                            <a:sysClr val="windowText" lastClr="000000"/>
                          </a:solidFill>
                        </a:rPr>
                        <a:t>Medewerkers: 369.000</a:t>
                      </a:r>
                      <a:endParaRPr lang="nl-N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177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99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0217" y="-49165"/>
            <a:ext cx="9180754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3.1 Ondernemersklimaat in Nederland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78761"/>
              </p:ext>
            </p:extLst>
          </p:nvPr>
        </p:nvGraphicFramePr>
        <p:xfrm>
          <a:off x="3370217" y="2957654"/>
          <a:ext cx="5740401" cy="31175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740401">
                  <a:extLst>
                    <a:ext uri="{9D8B030D-6E8A-4147-A177-3AD203B41FA5}">
                      <a16:colId xmlns:a16="http://schemas.microsoft.com/office/drawing/2014/main" val="2714303551"/>
                    </a:ext>
                  </a:extLst>
                </a:gridCol>
              </a:tblGrid>
              <a:tr h="623504">
                <a:tc>
                  <a:txBody>
                    <a:bodyPr/>
                    <a:lstStyle/>
                    <a:p>
                      <a:r>
                        <a:rPr lang="nl-NL" sz="2400" b="1" dirty="0"/>
                        <a:t>Handelsbedrijven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62274"/>
                  </a:ext>
                </a:extLst>
              </a:tr>
              <a:tr h="623504">
                <a:tc>
                  <a:txBody>
                    <a:bodyPr/>
                    <a:lstStyle/>
                    <a:p>
                      <a:r>
                        <a:rPr lang="nl-NL" sz="2400" b="1" dirty="0"/>
                        <a:t>Industriële</a:t>
                      </a:r>
                      <a:r>
                        <a:rPr lang="nl-NL" sz="2400" b="1" baseline="0" dirty="0"/>
                        <a:t> bedrijven</a:t>
                      </a:r>
                      <a:endParaRPr lang="nl-N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975963"/>
                  </a:ext>
                </a:extLst>
              </a:tr>
              <a:tr h="623504">
                <a:tc>
                  <a:txBody>
                    <a:bodyPr/>
                    <a:lstStyle/>
                    <a:p>
                      <a:r>
                        <a:rPr lang="nl-NL" sz="2400" b="1" dirty="0"/>
                        <a:t>Agrarische bedrijven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969650"/>
                  </a:ext>
                </a:extLst>
              </a:tr>
              <a:tr h="623504">
                <a:tc>
                  <a:txBody>
                    <a:bodyPr/>
                    <a:lstStyle/>
                    <a:p>
                      <a:r>
                        <a:rPr lang="nl-NL" sz="2400" b="1" dirty="0"/>
                        <a:t>Dienstverlenende</a:t>
                      </a:r>
                      <a:r>
                        <a:rPr lang="nl-NL" sz="2400" b="1" baseline="0" dirty="0"/>
                        <a:t> bedrijven</a:t>
                      </a:r>
                      <a:endParaRPr lang="nl-N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969365"/>
                  </a:ext>
                </a:extLst>
              </a:tr>
              <a:tr h="623504">
                <a:tc>
                  <a:txBody>
                    <a:bodyPr/>
                    <a:lstStyle/>
                    <a:p>
                      <a:r>
                        <a:rPr lang="nl-NL" sz="2400" b="1" dirty="0"/>
                        <a:t>Financiële instellingen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045352"/>
                  </a:ext>
                </a:extLst>
              </a:tr>
            </a:tbl>
          </a:graphicData>
        </a:graphic>
      </p:graphicFrame>
      <p:sp>
        <p:nvSpPr>
          <p:cNvPr id="9" name="Titel 1"/>
          <p:cNvSpPr txBox="1">
            <a:spLocks/>
          </p:cNvSpPr>
          <p:nvPr/>
        </p:nvSpPr>
        <p:spPr>
          <a:xfrm>
            <a:off x="3218192" y="2109715"/>
            <a:ext cx="8558941" cy="650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dirty="0">
                <a:solidFill>
                  <a:schemeClr val="bg1"/>
                </a:solidFill>
              </a:rPr>
              <a:t>Soorten bedrijven</a:t>
            </a:r>
            <a:br>
              <a:rPr lang="nl-NL" sz="3600" dirty="0">
                <a:solidFill>
                  <a:schemeClr val="bg1"/>
                </a:solidFill>
              </a:rPr>
            </a:br>
            <a:endParaRPr lang="nl-NL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9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3.2 Rechtsvormen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4" name="REpLB4XGJa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05339" y="1957246"/>
            <a:ext cx="7448989" cy="41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3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3.2 Rechtsvormen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grpSp>
        <p:nvGrpSpPr>
          <p:cNvPr id="8" name="Groep 7"/>
          <p:cNvGrpSpPr/>
          <p:nvPr/>
        </p:nvGrpSpPr>
        <p:grpSpPr>
          <a:xfrm>
            <a:off x="3581631" y="1955898"/>
            <a:ext cx="2403338" cy="600834"/>
            <a:chOff x="1238064" y="2275"/>
            <a:chExt cx="2403338" cy="600834"/>
          </a:xfrm>
        </p:grpSpPr>
        <p:sp>
          <p:nvSpPr>
            <p:cNvPr id="36" name="Afgeronde rechthoek 35"/>
            <p:cNvSpPr/>
            <p:nvPr/>
          </p:nvSpPr>
          <p:spPr>
            <a:xfrm>
              <a:off x="1238064" y="2275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Afgeronde rechthoek 4"/>
            <p:cNvSpPr txBox="1"/>
            <p:nvPr/>
          </p:nvSpPr>
          <p:spPr>
            <a:xfrm>
              <a:off x="1255662" y="19873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b="1" kern="1200" dirty="0"/>
                <a:t>Natuurlijke personen</a:t>
              </a: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3581631" y="2767025"/>
            <a:ext cx="2403338" cy="600834"/>
            <a:chOff x="1238064" y="813402"/>
            <a:chExt cx="2403338" cy="600834"/>
          </a:xfrm>
        </p:grpSpPr>
        <p:sp>
          <p:nvSpPr>
            <p:cNvPr id="34" name="Afgeronde rechthoek 33"/>
            <p:cNvSpPr/>
            <p:nvPr/>
          </p:nvSpPr>
          <p:spPr>
            <a:xfrm>
              <a:off x="1238064" y="813402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Afgeronde rechthoek 6"/>
            <p:cNvSpPr txBox="1"/>
            <p:nvPr/>
          </p:nvSpPr>
          <p:spPr>
            <a:xfrm>
              <a:off x="1255662" y="831000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/>
                <a:t>Eenmanszaak (</a:t>
              </a:r>
              <a:r>
                <a:rPr lang="nl-NL" sz="1800" kern="1200" dirty="0" err="1"/>
                <a:t>ez</a:t>
              </a:r>
              <a:r>
                <a:rPr lang="nl-NL" sz="1800" kern="1200" dirty="0"/>
                <a:t>)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3581631" y="3578152"/>
            <a:ext cx="2403338" cy="600834"/>
            <a:chOff x="1238064" y="1624529"/>
            <a:chExt cx="2403338" cy="600834"/>
          </a:xfrm>
        </p:grpSpPr>
        <p:sp>
          <p:nvSpPr>
            <p:cNvPr id="32" name="Afgeronde rechthoek 31"/>
            <p:cNvSpPr/>
            <p:nvPr/>
          </p:nvSpPr>
          <p:spPr>
            <a:xfrm>
              <a:off x="1238064" y="1624529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Afgeronde rechthoek 8"/>
            <p:cNvSpPr txBox="1"/>
            <p:nvPr/>
          </p:nvSpPr>
          <p:spPr>
            <a:xfrm>
              <a:off x="1255662" y="1642127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/>
                <a:t>Vennootschap onder firma (vof)</a:t>
              </a: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3581631" y="4389279"/>
            <a:ext cx="2403338" cy="600834"/>
            <a:chOff x="1238064" y="2435656"/>
            <a:chExt cx="2403338" cy="600834"/>
          </a:xfrm>
        </p:grpSpPr>
        <p:sp>
          <p:nvSpPr>
            <p:cNvPr id="30" name="Afgeronde rechthoek 29"/>
            <p:cNvSpPr/>
            <p:nvPr/>
          </p:nvSpPr>
          <p:spPr>
            <a:xfrm>
              <a:off x="1238064" y="2435656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Afgeronde rechthoek 10"/>
            <p:cNvSpPr txBox="1"/>
            <p:nvPr/>
          </p:nvSpPr>
          <p:spPr>
            <a:xfrm>
              <a:off x="1255662" y="2453254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/>
                <a:t>Maatschap (mts)</a:t>
              </a:r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6321437" y="1955898"/>
            <a:ext cx="2403338" cy="600834"/>
            <a:chOff x="3977870" y="2275"/>
            <a:chExt cx="2403338" cy="600834"/>
          </a:xfrm>
        </p:grpSpPr>
        <p:sp>
          <p:nvSpPr>
            <p:cNvPr id="28" name="Afgeronde rechthoek 27"/>
            <p:cNvSpPr/>
            <p:nvPr/>
          </p:nvSpPr>
          <p:spPr>
            <a:xfrm>
              <a:off x="3977870" y="2275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Afgeronde rechthoek 12"/>
            <p:cNvSpPr txBox="1"/>
            <p:nvPr/>
          </p:nvSpPr>
          <p:spPr>
            <a:xfrm>
              <a:off x="3995468" y="19873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b="1" kern="1200" dirty="0"/>
                <a:t>Rechtspersonen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6321437" y="2767025"/>
            <a:ext cx="2403338" cy="600834"/>
            <a:chOff x="3977870" y="813402"/>
            <a:chExt cx="2403338" cy="600834"/>
          </a:xfrm>
        </p:grpSpPr>
        <p:sp>
          <p:nvSpPr>
            <p:cNvPr id="26" name="Afgeronde rechthoek 25"/>
            <p:cNvSpPr/>
            <p:nvPr/>
          </p:nvSpPr>
          <p:spPr>
            <a:xfrm>
              <a:off x="3977870" y="813402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Afgeronde rechthoek 14"/>
            <p:cNvSpPr txBox="1"/>
            <p:nvPr/>
          </p:nvSpPr>
          <p:spPr>
            <a:xfrm>
              <a:off x="3995468" y="831000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/>
                <a:t>Besloten vennootschap (bv)</a:t>
              </a: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6321437" y="3578152"/>
            <a:ext cx="2403338" cy="600834"/>
            <a:chOff x="3977870" y="1624529"/>
            <a:chExt cx="2403338" cy="600834"/>
          </a:xfrm>
        </p:grpSpPr>
        <p:sp>
          <p:nvSpPr>
            <p:cNvPr id="24" name="Afgeronde rechthoek 23"/>
            <p:cNvSpPr/>
            <p:nvPr/>
          </p:nvSpPr>
          <p:spPr>
            <a:xfrm>
              <a:off x="3977870" y="1624529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Afgeronde rechthoek 16"/>
            <p:cNvSpPr txBox="1"/>
            <p:nvPr/>
          </p:nvSpPr>
          <p:spPr>
            <a:xfrm>
              <a:off x="3995468" y="1642127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/>
                <a:t>Naamloze vennootschap (nv)</a:t>
              </a: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6321437" y="4389279"/>
            <a:ext cx="2403338" cy="600834"/>
            <a:chOff x="3977870" y="2435656"/>
            <a:chExt cx="2403338" cy="600834"/>
          </a:xfrm>
        </p:grpSpPr>
        <p:sp>
          <p:nvSpPr>
            <p:cNvPr id="22" name="Afgeronde rechthoek 21"/>
            <p:cNvSpPr/>
            <p:nvPr/>
          </p:nvSpPr>
          <p:spPr>
            <a:xfrm>
              <a:off x="3977870" y="2435656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Afgeronde rechthoek 18"/>
            <p:cNvSpPr txBox="1"/>
            <p:nvPr/>
          </p:nvSpPr>
          <p:spPr>
            <a:xfrm>
              <a:off x="3995468" y="2453254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/>
                <a:t>Vereniging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6321437" y="5200406"/>
            <a:ext cx="2403338" cy="600834"/>
            <a:chOff x="3977870" y="3246783"/>
            <a:chExt cx="2403338" cy="600834"/>
          </a:xfrm>
        </p:grpSpPr>
        <p:sp>
          <p:nvSpPr>
            <p:cNvPr id="20" name="Afgeronde rechthoek 19"/>
            <p:cNvSpPr/>
            <p:nvPr/>
          </p:nvSpPr>
          <p:spPr>
            <a:xfrm>
              <a:off x="3977870" y="3246783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Afgeronde rechthoek 20"/>
            <p:cNvSpPr txBox="1"/>
            <p:nvPr/>
          </p:nvSpPr>
          <p:spPr>
            <a:xfrm>
              <a:off x="3995468" y="3264381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/>
                <a:t>Stichting</a:t>
              </a:r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6321437" y="6011533"/>
            <a:ext cx="2403338" cy="600834"/>
            <a:chOff x="3977870" y="4057910"/>
            <a:chExt cx="2403338" cy="600834"/>
          </a:xfrm>
        </p:grpSpPr>
        <p:sp>
          <p:nvSpPr>
            <p:cNvPr id="18" name="Afgeronde rechthoek 17"/>
            <p:cNvSpPr/>
            <p:nvPr/>
          </p:nvSpPr>
          <p:spPr>
            <a:xfrm>
              <a:off x="3977870" y="4057910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Afgeronde rechthoek 22"/>
            <p:cNvSpPr txBox="1"/>
            <p:nvPr/>
          </p:nvSpPr>
          <p:spPr>
            <a:xfrm>
              <a:off x="3995468" y="4075508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/>
                <a:t>Coöperatie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10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3.2 Rechtsvormen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3599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i="1" dirty="0">
                <a:solidFill>
                  <a:schemeClr val="bg1"/>
                </a:solidFill>
              </a:rPr>
              <a:t>OPDRACHT – WELKE RECHTSVORM?</a:t>
            </a: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  <a:p>
            <a:pPr algn="l"/>
            <a:r>
              <a:rPr lang="nl-NL" sz="1600" dirty="0">
                <a:solidFill>
                  <a:schemeClr val="bg1"/>
                </a:solidFill>
              </a:rPr>
              <a:t>Welke rechtsvorm past volgens jou het beste bij jullie onderneming en waarom?</a:t>
            </a:r>
          </a:p>
          <a:p>
            <a:pPr algn="l"/>
            <a:endParaRPr lang="nl-NL" sz="1600" dirty="0">
              <a:solidFill>
                <a:schemeClr val="bg1"/>
              </a:solidFill>
            </a:endParaRPr>
          </a:p>
          <a:p>
            <a:pPr algn="l"/>
            <a:endParaRPr lang="nl-NL" sz="1600" dirty="0">
              <a:solidFill>
                <a:schemeClr val="bg1"/>
              </a:solidFill>
            </a:endParaRPr>
          </a:p>
          <a:p>
            <a:pPr algn="l"/>
            <a:r>
              <a:rPr lang="nl-NL" sz="1600" dirty="0">
                <a:solidFill>
                  <a:schemeClr val="bg1"/>
                </a:solidFill>
              </a:rPr>
              <a:t>Gebruik onderstaande links:</a:t>
            </a:r>
          </a:p>
          <a:p>
            <a:pPr algn="l"/>
            <a:endParaRPr lang="nl-NL" sz="1600" dirty="0">
              <a:solidFill>
                <a:schemeClr val="bg1"/>
              </a:solidFill>
            </a:endParaRPr>
          </a:p>
          <a:p>
            <a:pPr algn="l"/>
            <a:r>
              <a:rPr lang="nl-NL" sz="1600" dirty="0">
                <a:solidFill>
                  <a:schemeClr val="bg1"/>
                </a:solidFill>
              </a:rPr>
              <a:t>Overzicht rechtsvormen: </a:t>
            </a:r>
            <a:r>
              <a:rPr lang="nl-NL" sz="1600" dirty="0">
                <a:solidFill>
                  <a:schemeClr val="bg1"/>
                </a:solidFill>
                <a:hlinkClick r:id="rId3"/>
              </a:rPr>
              <a:t>https://www.ondernemersplein.nl/artikel/overzicht-rechtsvormen/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nl-NL" sz="1600" dirty="0">
                <a:solidFill>
                  <a:schemeClr val="bg1"/>
                </a:solidFill>
              </a:rPr>
              <a:t>  </a:t>
            </a:r>
          </a:p>
          <a:p>
            <a:pPr algn="l"/>
            <a:r>
              <a:rPr lang="nl-NL" sz="1600" dirty="0">
                <a:solidFill>
                  <a:schemeClr val="bg1"/>
                </a:solidFill>
              </a:rPr>
              <a:t>Voor- en nadelen van rechtsvormen: </a:t>
            </a:r>
          </a:p>
          <a:p>
            <a:pPr algn="l"/>
            <a:r>
              <a:rPr lang="nl-NL" sz="1600" dirty="0">
                <a:solidFill>
                  <a:schemeClr val="bg1"/>
                </a:solidFill>
                <a:hlinkClick r:id="rId4"/>
              </a:rPr>
              <a:t>https://www.graficalc.nl/rechtsvorm-kiezen-en-nadelen-op-rijtje/</a:t>
            </a:r>
            <a:r>
              <a:rPr lang="nl-NL" sz="1600" dirty="0">
                <a:solidFill>
                  <a:schemeClr val="bg1"/>
                </a:solidFill>
              </a:rPr>
              <a:t>   </a:t>
            </a:r>
          </a:p>
          <a:p>
            <a:pPr algn="l"/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2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3.3 BTW en belastingdienst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1863527" y="3065234"/>
            <a:ext cx="3843008" cy="379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i="1" dirty="0">
                <a:solidFill>
                  <a:schemeClr val="bg1"/>
                </a:solidFill>
              </a:rPr>
              <a:t>Btw-tarieven</a:t>
            </a: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58563"/>
              </p:ext>
            </p:extLst>
          </p:nvPr>
        </p:nvGraphicFramePr>
        <p:xfrm>
          <a:off x="1989667" y="3445117"/>
          <a:ext cx="9424004" cy="1407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56998">
                  <a:extLst>
                    <a:ext uri="{9D8B030D-6E8A-4147-A177-3AD203B41FA5}">
                      <a16:colId xmlns:a16="http://schemas.microsoft.com/office/drawing/2014/main" val="1281642109"/>
                    </a:ext>
                  </a:extLst>
                </a:gridCol>
                <a:gridCol w="2836068">
                  <a:extLst>
                    <a:ext uri="{9D8B030D-6E8A-4147-A177-3AD203B41FA5}">
                      <a16:colId xmlns:a16="http://schemas.microsoft.com/office/drawing/2014/main" val="236362889"/>
                    </a:ext>
                  </a:extLst>
                </a:gridCol>
                <a:gridCol w="5630938">
                  <a:extLst>
                    <a:ext uri="{9D8B030D-6E8A-4147-A177-3AD203B41FA5}">
                      <a16:colId xmlns:a16="http://schemas.microsoft.com/office/drawing/2014/main" val="2647985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232572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/>
                        <a:t>Algemeen</a:t>
                      </a:r>
                      <a:r>
                        <a:rPr lang="nl-NL" sz="1400" b="1" baseline="0" dirty="0"/>
                        <a:t> of basistarief</a:t>
                      </a:r>
                      <a:endParaRPr lang="nl-N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die niet vrijgesteld zijn, en die niet onder het 9%- of 0%-tarief vallen.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30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232572"/>
                          </a:solidFill>
                        </a:rPr>
                        <a:t>9%*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Verlaagd tarief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Voedingsmiddelen, water, agrarische goederen, geneesmiddelen, kunst en boeken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12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>
                          <a:solidFill>
                            <a:srgbClr val="232572"/>
                          </a:solidFill>
                        </a:rPr>
                        <a:t>0%</a:t>
                      </a:r>
                      <a:endParaRPr lang="nl-NL" b="1" dirty="0">
                        <a:solidFill>
                          <a:srgbClr val="23257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sz="1400" b="1" dirty="0"/>
                        <a:t>Goederen die je exporteert, visvangst,</a:t>
                      </a:r>
                      <a:r>
                        <a:rPr lang="nl-NL" sz="1400" b="1" baseline="0" dirty="0"/>
                        <a:t> accijnsgoederen</a:t>
                      </a:r>
                      <a:endParaRPr lang="nl-NL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0720"/>
                  </a:ext>
                </a:extLst>
              </a:tr>
            </a:tbl>
          </a:graphicData>
        </a:graphic>
      </p:graphicFrame>
      <p:sp>
        <p:nvSpPr>
          <p:cNvPr id="11" name="Titel 1"/>
          <p:cNvSpPr txBox="1">
            <a:spLocks/>
          </p:cNvSpPr>
          <p:nvPr/>
        </p:nvSpPr>
        <p:spPr>
          <a:xfrm>
            <a:off x="1989667" y="5199182"/>
            <a:ext cx="9711266" cy="1067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100" i="1" dirty="0">
                <a:solidFill>
                  <a:schemeClr val="bg1"/>
                </a:solidFill>
              </a:rPr>
              <a:t>* Vanaf 1 januari 2019 is het verlaagde tarief verhoogd van 6% naar 9%. Dit is niet in de e-</a:t>
            </a:r>
            <a:r>
              <a:rPr lang="nl-NL" sz="1100" i="1" dirty="0" err="1">
                <a:solidFill>
                  <a:schemeClr val="bg1"/>
                </a:solidFill>
              </a:rPr>
              <a:t>learning</a:t>
            </a:r>
            <a:r>
              <a:rPr lang="nl-NL" sz="1100" i="1" dirty="0">
                <a:solidFill>
                  <a:schemeClr val="bg1"/>
                </a:solidFill>
              </a:rPr>
              <a:t> aangepast.</a:t>
            </a:r>
          </a:p>
          <a:p>
            <a:pPr algn="l"/>
            <a:endParaRPr lang="nl-NL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51775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2">
      <a:dk1>
        <a:srgbClr val="FFFFFF"/>
      </a:dk1>
      <a:lt1>
        <a:srgbClr val="FFFFFF"/>
      </a:lt1>
      <a:dk2>
        <a:srgbClr val="D6DCE4"/>
      </a:dk2>
      <a:lt2>
        <a:srgbClr val="E7E6E6"/>
      </a:lt2>
      <a:accent1>
        <a:srgbClr val="F08200"/>
      </a:accent1>
      <a:accent2>
        <a:srgbClr val="6E1EA0"/>
      </a:accent2>
      <a:accent3>
        <a:srgbClr val="2D3787"/>
      </a:accent3>
      <a:accent4>
        <a:srgbClr val="501450"/>
      </a:accent4>
      <a:accent5>
        <a:srgbClr val="00BEF0"/>
      </a:accent5>
      <a:accent6>
        <a:srgbClr val="E60064"/>
      </a:accent6>
      <a:hlink>
        <a:srgbClr val="FAAA00"/>
      </a:hlink>
      <a:folHlink>
        <a:srgbClr val="FAAA0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CBDAC6-906C-4710-885E-B5FB48AD57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732FC4-F783-4544-97A2-04396BBFFB7A}">
  <ds:schemaRefs>
    <ds:schemaRef ds:uri="http://www.w3.org/XML/1998/namespace"/>
    <ds:schemaRef ds:uri="http://purl.org/dc/dcmitype/"/>
    <ds:schemaRef ds:uri="47a28104-336f-447d-946e-e305ac2bcd47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34354c1b-6b8c-435b-ad50-990538c1955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228D6B8-2866-4E74-AA1A-A19325B2D0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12776</TotalTime>
  <Words>437</Words>
  <Application>Microsoft Office PowerPoint</Application>
  <PresentationFormat>Breedbeeld</PresentationFormat>
  <Paragraphs>113</Paragraphs>
  <Slides>11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Aangepast ontwerp</vt:lpstr>
      <vt:lpstr>Thema1</vt:lpstr>
      <vt:lpstr>Qredits</vt:lpstr>
      <vt:lpstr>!! Inloggen !!</vt:lpstr>
      <vt:lpstr>H3. De onderneming en de omgeving</vt:lpstr>
      <vt:lpstr>3.1 Ondernemersklimaat in Nederland</vt:lpstr>
      <vt:lpstr>3.1 Ondernemersklimaat in Nederland</vt:lpstr>
      <vt:lpstr>3.2 Rechtsvormen</vt:lpstr>
      <vt:lpstr>3.2 Rechtsvormen</vt:lpstr>
      <vt:lpstr>3.2 Rechtsvormen</vt:lpstr>
      <vt:lpstr>3.3 BTW en belastingdienst</vt:lpstr>
      <vt:lpstr>3.3 BTW en belastingdienst</vt:lpstr>
      <vt:lpstr>3.5 Regels voor je bedrijfsnaam en        domeinnaam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Mark Abbes</dc:creator>
  <cp:lastModifiedBy>Thomas Noordeloos</cp:lastModifiedBy>
  <cp:revision>469</cp:revision>
  <dcterms:created xsi:type="dcterms:W3CDTF">2018-04-04T09:41:36Z</dcterms:created>
  <dcterms:modified xsi:type="dcterms:W3CDTF">2020-11-30T11:13:16Z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